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70" r:id="rId10"/>
    <p:sldId id="271" r:id="rId11"/>
    <p:sldId id="272" r:id="rId12"/>
    <p:sldId id="273" r:id="rId13"/>
    <p:sldId id="27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E8AA1E-3922-4BC0-B78E-61BFBDC04EC5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254F3-734D-4251-A357-894C55F1B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378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3F8FA7F-8A99-4D87-9CFF-F2E849FDE3FA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D60595D-3F9C-46BB-A743-2F9D9F5E5554}" type="slidenum">
              <a:rPr lang="en-US" altLang="en-US"/>
              <a:pPr/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709B351-98DD-4526-B541-4B85902D4BAF}" type="slidenum">
              <a:rPr lang="en-US" altLang="en-US"/>
              <a:pPr/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9A1A1AB-FF60-431F-81A5-F637E7A4C0C9}" type="slidenum">
              <a:rPr lang="en-US" altLang="en-US"/>
              <a:pPr/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A9500B1-0338-4DC0-A746-AAFF9017F826}" type="slidenum">
              <a:rPr lang="en-US" altLang="en-US"/>
              <a:pPr/>
              <a:t>13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8EFB88E-B2F1-4FF3-8C5E-B7DCA8FB9F62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888CD5A-40DF-4683-A7B2-00330F8D2816}" type="slidenum">
              <a:rPr lang="en-US" altLang="en-US"/>
              <a:pPr/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C384950-0008-43F9-AA1A-3D9619847559}" type="slidenum">
              <a:rPr lang="en-US" altLang="en-US"/>
              <a:pPr/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835B7D0-DF60-47FF-B3F0-9D7788250FF9}" type="slidenum">
              <a:rPr lang="en-US" altLang="en-US"/>
              <a:pPr/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5963E90-28B2-4196-9CC6-F44775DFE6DB}" type="slidenum">
              <a:rPr lang="en-US" altLang="en-US"/>
              <a:pPr/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C919283-4957-47C6-90CC-741D32F71A3F}" type="slidenum">
              <a:rPr lang="en-US" altLang="en-US"/>
              <a:pPr/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17FC077-7288-4DC1-8529-18F89D90A5D8}" type="slidenum">
              <a:rPr lang="en-US" altLang="en-US"/>
              <a:pPr/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9C9CF04-6453-415F-B40A-535E43E74D7F}" type="slidenum">
              <a:rPr lang="en-US" altLang="en-US"/>
              <a:pPr/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9312-56FC-4104-B166-4D4DD36FCD6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4A96-E469-46E0-A332-0BFB130C54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9312-56FC-4104-B166-4D4DD36FCD6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4A96-E469-46E0-A332-0BFB130C54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9312-56FC-4104-B166-4D4DD36FCD6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4A96-E469-46E0-A332-0BFB130C54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9312-56FC-4104-B166-4D4DD36FCD6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4A96-E469-46E0-A332-0BFB130C54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9312-56FC-4104-B166-4D4DD36FCD6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4A96-E469-46E0-A332-0BFB130C54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9312-56FC-4104-B166-4D4DD36FCD6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4A96-E469-46E0-A332-0BFB130C54F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9312-56FC-4104-B166-4D4DD36FCD6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4A96-E469-46E0-A332-0BFB130C54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9312-56FC-4104-B166-4D4DD36FCD6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4A96-E469-46E0-A332-0BFB130C54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9312-56FC-4104-B166-4D4DD36FCD6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4A96-E469-46E0-A332-0BFB130C54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9312-56FC-4104-B166-4D4DD36FCD6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3EA4A96-E469-46E0-A332-0BFB130C54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9312-56FC-4104-B166-4D4DD36FCD6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4A96-E469-46E0-A332-0BFB130C54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98C9312-56FC-4104-B166-4D4DD36FCD6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73EA4A96-E469-46E0-A332-0BFB130C54F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6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12.png"/><Relationship Id="rId4" Type="http://schemas.openxmlformats.org/officeDocument/2006/relationships/image" Target="../media/image3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7" Type="http://schemas.openxmlformats.org/officeDocument/2006/relationships/image" Target="../media/image3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png"/><Relationship Id="rId5" Type="http://schemas.openxmlformats.org/officeDocument/2006/relationships/image" Target="../media/image12.png"/><Relationship Id="rId4" Type="http://schemas.openxmlformats.org/officeDocument/2006/relationships/image" Target="../media/image3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4.bin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1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3.png"/><Relationship Id="rId11" Type="http://schemas.openxmlformats.org/officeDocument/2006/relationships/oleObject" Target="../embeddings/oleObject3.bin"/><Relationship Id="rId5" Type="http://schemas.openxmlformats.org/officeDocument/2006/relationships/image" Target="../media/image12.png"/><Relationship Id="rId10" Type="http://schemas.openxmlformats.org/officeDocument/2006/relationships/image" Target="../media/image19.wmf"/><Relationship Id="rId4" Type="http://schemas.openxmlformats.org/officeDocument/2006/relationships/image" Target="../media/image22.png"/><Relationship Id="rId9" Type="http://schemas.openxmlformats.org/officeDocument/2006/relationships/oleObject" Target="../embeddings/oleObject2.bin"/><Relationship Id="rId14" Type="http://schemas.openxmlformats.org/officeDocument/2006/relationships/image" Target="../media/image21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1295400" y="1447800"/>
            <a:ext cx="69342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 b="1"/>
              <a:t>Section 8.5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400" b="1"/>
              <a:t>Simple Harmonic Motion;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400" b="1"/>
              <a:t>Damped Motion;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400" b="1"/>
              <a:t>Combining Waves</a:t>
            </a:r>
          </a:p>
        </p:txBody>
      </p:sp>
    </p:spTree>
    <p:extLst>
      <p:ext uri="{BB962C8B-B14F-4D97-AF65-F5344CB8AC3E}">
        <p14:creationId xmlns:p14="http://schemas.microsoft.com/office/powerpoint/2010/main" val="1953852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1638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85800"/>
            <a:ext cx="86868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6" descr="example.gif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21336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28600"/>
            <a:ext cx="5705475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371600"/>
            <a:ext cx="489585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057400"/>
            <a:ext cx="428625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3846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1741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85800"/>
            <a:ext cx="86868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6" descr="example.gif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21336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28600"/>
            <a:ext cx="5705475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819400"/>
            <a:ext cx="8839200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143000" y="1371600"/>
            <a:ext cx="7620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Select several values of </a:t>
            </a:r>
            <a:r>
              <a:rPr lang="en-US" altLang="en-US" sz="2400" i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 and compute </a:t>
            </a:r>
            <a:r>
              <a:rPr lang="en-US" altLang="en-US" sz="2400" i="1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altLang="en-US" sz="24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n-US" sz="2400" i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altLang="en-US" sz="2400" i="1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altLang="en-US" sz="24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n-US" sz="2400" i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) and </a:t>
            </a:r>
          </a:p>
          <a:p>
            <a:pPr eaLnBrk="1" hangingPunct="1"/>
            <a:r>
              <a:rPr lang="en-US" altLang="en-US" sz="2400" i="1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n-US" sz="2400" i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altLang="en-US" sz="2400" i="1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altLang="en-US" sz="24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n-US" sz="2400" i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) + </a:t>
            </a:r>
            <a:r>
              <a:rPr lang="en-US" altLang="en-US" sz="2400" i="1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altLang="en-US" sz="24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n-US" sz="2400" i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786132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1843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0"/>
            <a:ext cx="86868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828800"/>
            <a:ext cx="42672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7" descr="example.gif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21336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52400"/>
            <a:ext cx="5705475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007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1945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877888"/>
            <a:ext cx="7848600" cy="1027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105275"/>
            <a:ext cx="6048375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7" descr="example.gif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04800"/>
            <a:ext cx="21336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119313"/>
            <a:ext cx="8839200" cy="1814512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3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090" b="-5263"/>
          <a:stretch>
            <a:fillRect/>
          </a:stretch>
        </p:blipFill>
        <p:spPr bwMode="auto">
          <a:xfrm>
            <a:off x="3886200" y="152400"/>
            <a:ext cx="3276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1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822" t="7895"/>
          <a:stretch>
            <a:fillRect/>
          </a:stretch>
        </p:blipFill>
        <p:spPr bwMode="auto">
          <a:xfrm>
            <a:off x="3505200" y="533400"/>
            <a:ext cx="39528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9875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307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167063"/>
            <a:ext cx="8763000" cy="47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09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409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05000"/>
            <a:ext cx="2430463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304800"/>
            <a:ext cx="8724900" cy="1009650"/>
          </a:xfrm>
          <a:prstGeom prst="rect">
            <a:avLst/>
          </a:prstGeom>
          <a:noFill/>
          <a:ln w="38100">
            <a:solidFill>
              <a:srgbClr val="0066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1600200"/>
            <a:ext cx="3978275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122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614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990600"/>
            <a:ext cx="7391400" cy="457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793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838200"/>
            <a:ext cx="8990013" cy="3697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667000" y="4953000"/>
            <a:ext cx="3352800" cy="1590675"/>
            <a:chOff x="1680" y="3120"/>
            <a:chExt cx="2112" cy="1002"/>
          </a:xfrm>
        </p:grpSpPr>
        <p:pic>
          <p:nvPicPr>
            <p:cNvPr id="7174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80" y="3507"/>
              <a:ext cx="2112" cy="615"/>
            </a:xfrm>
            <a:prstGeom prst="rect">
              <a:avLst/>
            </a:prstGeom>
            <a:noFill/>
            <a:ln w="38100">
              <a:solidFill>
                <a:srgbClr val="007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175" name="Text Box 6"/>
            <p:cNvSpPr txBox="1">
              <a:spLocks noChangeArrowheads="1"/>
            </p:cNvSpPr>
            <p:nvPr/>
          </p:nvSpPr>
          <p:spPr bwMode="auto">
            <a:xfrm>
              <a:off x="2016" y="3120"/>
              <a:ext cx="15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b="1"/>
                <a:t>Frequency</a:t>
              </a:r>
            </a:p>
          </p:txBody>
        </p:sp>
      </p:grpSp>
      <p:pic>
        <p:nvPicPr>
          <p:cNvPr id="7173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1790700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5675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819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914400"/>
            <a:ext cx="2874963" cy="506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2286000" y="533400"/>
            <a:ext cx="67056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</a:rPr>
              <a:t>Suppose that an object attached to a coiled spring is pulled down a distance of 5 inches from its rest position and then released.  If the time for one oscillation is 3 seconds, write an equation that relates the displacement </a:t>
            </a:r>
            <a:r>
              <a:rPr lang="en-US" altLang="en-US" sz="2400" i="1">
                <a:latin typeface="Times New Roman" pitchFamily="18" charset="0"/>
              </a:rPr>
              <a:t>d</a:t>
            </a:r>
            <a:r>
              <a:rPr lang="en-US" altLang="en-US" sz="2400">
                <a:latin typeface="Times New Roman" pitchFamily="18" charset="0"/>
              </a:rPr>
              <a:t> of the object from its rest position after time</a:t>
            </a:r>
            <a:r>
              <a:rPr lang="en-US" altLang="en-US" sz="2400" i="1">
                <a:latin typeface="Times New Roman" pitchFamily="18" charset="0"/>
              </a:rPr>
              <a:t> t</a:t>
            </a:r>
            <a:r>
              <a:rPr lang="en-US" altLang="en-US" sz="2400">
                <a:latin typeface="Times New Roman" pitchFamily="18" charset="0"/>
              </a:rPr>
              <a:t> (in seconds).  Assume no friction.</a:t>
            </a:r>
          </a:p>
        </p:txBody>
      </p:sp>
      <p:pic>
        <p:nvPicPr>
          <p:cNvPr id="8197" name="Picture 8" descr="example.gif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19177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28600"/>
            <a:ext cx="59626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895600"/>
            <a:ext cx="20574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733800"/>
            <a:ext cx="61722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362200" y="4800600"/>
            <a:ext cx="6515100" cy="1400175"/>
            <a:chOff x="2362200" y="4800600"/>
            <a:chExt cx="6515100" cy="1400175"/>
          </a:xfrm>
        </p:grpSpPr>
        <p:pic>
          <p:nvPicPr>
            <p:cNvPr id="8202" name="Picture 9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9712"/>
            <a:stretch>
              <a:fillRect/>
            </a:stretch>
          </p:blipFill>
          <p:spPr bwMode="auto">
            <a:xfrm>
              <a:off x="2362200" y="4800600"/>
              <a:ext cx="6515100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3" name="Picture 9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650" t="34532"/>
            <a:stretch>
              <a:fillRect/>
            </a:stretch>
          </p:blipFill>
          <p:spPr bwMode="auto">
            <a:xfrm>
              <a:off x="4648200" y="5334000"/>
              <a:ext cx="2628900" cy="866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59598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921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5425" y="3143250"/>
            <a:ext cx="615315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519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grpSp>
        <p:nvGrpSpPr>
          <p:cNvPr id="10243" name="Group 6"/>
          <p:cNvGrpSpPr>
            <a:grpSpLocks/>
          </p:cNvGrpSpPr>
          <p:nvPr/>
        </p:nvGrpSpPr>
        <p:grpSpPr bwMode="auto">
          <a:xfrm>
            <a:off x="228600" y="609600"/>
            <a:ext cx="8772525" cy="3038475"/>
            <a:chOff x="371475" y="838200"/>
            <a:chExt cx="8772525" cy="3038475"/>
          </a:xfrm>
        </p:grpSpPr>
        <p:pic>
          <p:nvPicPr>
            <p:cNvPr id="10250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1475" y="838200"/>
              <a:ext cx="8772525" cy="3038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Text Box 5"/>
            <p:cNvSpPr txBox="1">
              <a:spLocks noChangeArrowheads="1"/>
            </p:cNvSpPr>
            <p:nvPr/>
          </p:nvSpPr>
          <p:spPr bwMode="auto">
            <a:xfrm>
              <a:off x="3505200" y="1600200"/>
              <a:ext cx="2667000" cy="51911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i="1">
                  <a:latin typeface="Times New Roman" pitchFamily="18" charset="0"/>
                </a:rPr>
                <a:t>d</a:t>
              </a:r>
              <a:r>
                <a:rPr lang="en-US" altLang="en-US" sz="2800">
                  <a:latin typeface="Times New Roman" pitchFamily="18" charset="0"/>
                </a:rPr>
                <a:t> = 25 cos (4</a:t>
              </a:r>
              <a:r>
                <a:rPr lang="en-US" altLang="en-US" sz="2800" i="1">
                  <a:latin typeface="Times New Roman" pitchFamily="18" charset="0"/>
                </a:rPr>
                <a:t>t</a:t>
              </a:r>
              <a:r>
                <a:rPr lang="en-US" altLang="en-US" sz="2800">
                  <a:latin typeface="Times New Roman" pitchFamily="18" charset="0"/>
                </a:rPr>
                <a:t>)</a:t>
              </a:r>
            </a:p>
          </p:txBody>
        </p:sp>
      </p:grpSp>
      <p:pic>
        <p:nvPicPr>
          <p:cNvPr id="10244" name="Picture 8" descr="example.gif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21336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28600"/>
            <a:ext cx="552450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28600" y="3733800"/>
          <a:ext cx="480060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7" imgW="2222500" imgH="203200" progId="Equation.DSMT4">
                  <p:embed/>
                </p:oleObj>
              </mc:Choice>
              <mc:Fallback>
                <p:oleObj name="Equation" r:id="rId7" imgW="2222500" imgH="203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733800"/>
                        <a:ext cx="480060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28600" y="4267200"/>
          <a:ext cx="5954713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9" imgW="2946400" imgH="254000" progId="Equation.DSMT4">
                  <p:embed/>
                </p:oleObj>
              </mc:Choice>
              <mc:Fallback>
                <p:oleObj name="Equation" r:id="rId9" imgW="2946400" imgH="254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4267200"/>
                        <a:ext cx="5954713" cy="51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228600" y="4800600"/>
          <a:ext cx="4581525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11" imgW="2120900" imgH="393700" progId="Equation.DSMT4">
                  <p:embed/>
                </p:oleObj>
              </mc:Choice>
              <mc:Fallback>
                <p:oleObj name="Equation" r:id="rId11" imgW="21209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4800600"/>
                        <a:ext cx="4581525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228600" y="5715000"/>
          <a:ext cx="6556375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13" imgW="3035300" imgH="393700" progId="Equation.DSMT4">
                  <p:embed/>
                </p:oleObj>
              </mc:Choice>
              <mc:Fallback>
                <p:oleObj name="Equation" r:id="rId13" imgW="30353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5715000"/>
                        <a:ext cx="6556375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38291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1536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050" y="3148013"/>
            <a:ext cx="60579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472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</TotalTime>
  <Words>113</Words>
  <Application>Microsoft Office PowerPoint</Application>
  <PresentationFormat>On-screen Show (4:3)</PresentationFormat>
  <Paragraphs>35</Paragraphs>
  <Slides>13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Angles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CSN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3</cp:revision>
  <dcterms:created xsi:type="dcterms:W3CDTF">2013-12-10T00:50:21Z</dcterms:created>
  <dcterms:modified xsi:type="dcterms:W3CDTF">2014-04-09T22:42:37Z</dcterms:modified>
</cp:coreProperties>
</file>